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71" r:id="rId9"/>
    <p:sldId id="263" r:id="rId10"/>
    <p:sldId id="264" r:id="rId11"/>
    <p:sldId id="267" r:id="rId12"/>
    <p:sldId id="270" r:id="rId13"/>
    <p:sldId id="266" r:id="rId14"/>
    <p:sldId id="268" r:id="rId15"/>
    <p:sldId id="269" r:id="rId16"/>
    <p:sldId id="284" r:id="rId17"/>
    <p:sldId id="283" r:id="rId18"/>
    <p:sldId id="281" r:id="rId19"/>
    <p:sldId id="282" r:id="rId20"/>
    <p:sldId id="272" r:id="rId21"/>
    <p:sldId id="274" r:id="rId22"/>
    <p:sldId id="273" r:id="rId23"/>
    <p:sldId id="275" r:id="rId24"/>
    <p:sldId id="276" r:id="rId25"/>
    <p:sldId id="277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3784" autoAdjust="0"/>
  </p:normalViewPr>
  <p:slideViewPr>
    <p:cSldViewPr snapToGrid="0">
      <p:cViewPr varScale="1">
        <p:scale>
          <a:sx n="67" d="100"/>
          <a:sy n="67" d="100"/>
        </p:scale>
        <p:origin x="6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anu2472000/115/#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lot.ly/~anu2472000/109/#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hart-studio.plot.ly/create/?fid=anu2472000:111#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7DF2-5545-4E87-B8D2-C1F23E9AA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7478" y="2074204"/>
            <a:ext cx="8361229" cy="2098226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AGRICULTURE</a:t>
            </a:r>
            <a:br>
              <a:rPr lang="en-US" dirty="0"/>
            </a:br>
            <a:r>
              <a:rPr lang="en-US" dirty="0"/>
              <a:t>DATA ANALISY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28439-95A3-4826-9180-1904844CD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9681" y="4172430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ANSHU PANDEY</a:t>
            </a:r>
          </a:p>
          <a:p>
            <a:r>
              <a:rPr lang="en-US" dirty="0"/>
              <a:t>Email id- anshu18csu026@gmail.com</a:t>
            </a:r>
          </a:p>
        </p:txBody>
      </p:sp>
    </p:spTree>
    <p:extLst>
      <p:ext uri="{BB962C8B-B14F-4D97-AF65-F5344CB8AC3E}">
        <p14:creationId xmlns:p14="http://schemas.microsoft.com/office/powerpoint/2010/main" val="810540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7CC3-7B4F-4971-B6C4-A37DE190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INFERNCES: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0993D-A773-49F7-93DE-FAD775065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ARHAR,COTTON,GRAM,GROUNDNUT,MAIZA,MOONG,PADDY,MUSTARD,SUGERCANE,WHEAT ARE THE MAJOR CROPS THAT ARE CULTIVATED IN INDIA.</a:t>
            </a:r>
          </a:p>
          <a:p>
            <a:r>
              <a:rPr lang="en-US" dirty="0"/>
              <a:t>SUGERCANE IS THE MAJOR CROP THAT IS CULTIVATED THE MOST i.e. AROUND 1,60,000 RUPEES PER HECTOR.</a:t>
            </a:r>
          </a:p>
          <a:p>
            <a:r>
              <a:rPr lang="en-US" dirty="0"/>
              <a:t>U.P,TAMILNADU,MAHARAHSTRA,ANDHAR PRADSH,KARNATKA PRODUCES SUGERCANE.</a:t>
            </a:r>
          </a:p>
          <a:p>
            <a:r>
              <a:rPr lang="en-US" dirty="0"/>
              <a:t>SUGERCANE  CULTIVATION COST IS HIGHEST  IN TAMILNADU.</a:t>
            </a:r>
          </a:p>
          <a:p>
            <a:r>
              <a:rPr lang="en-US" dirty="0"/>
              <a:t>MOONG COST OF CULTIVATION PER HECTOR IS LOWEST i.e. AROUND 20,000 RUPEES PER HECTOR.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633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27430-A410-4C80-B7A3-ADE32EF49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950" y="409575"/>
            <a:ext cx="9601200" cy="1485900"/>
          </a:xfrm>
        </p:spPr>
        <p:txBody>
          <a:bodyPr/>
          <a:lstStyle/>
          <a:p>
            <a:pPr algn="ctr"/>
            <a:r>
              <a:rPr lang="en-US" u="sng" dirty="0"/>
              <a:t>PIE CHART OF COST OF CUTIVATION AND YEILD :</a:t>
            </a:r>
            <a:endParaRPr lang="en-IN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571171-BEA1-440A-A434-1CFEFCC9A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40" t="25532" r="24418" b="5585"/>
          <a:stretch/>
        </p:blipFill>
        <p:spPr>
          <a:xfrm>
            <a:off x="38827" y="2000250"/>
            <a:ext cx="5881272" cy="4857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185AC-3AF9-481B-B206-1AAC5BC39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6" t="29166" r="27188" b="6805"/>
          <a:stretch/>
        </p:blipFill>
        <p:spPr>
          <a:xfrm>
            <a:off x="5995676" y="2000250"/>
            <a:ext cx="6157497" cy="4857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D39E8-EB2B-429A-B6AD-CD1B82F66E1A}"/>
              </a:ext>
            </a:extLst>
          </p:cNvPr>
          <p:cNvSpPr txBox="1"/>
          <p:nvPr/>
        </p:nvSpPr>
        <p:spPr>
          <a:xfrm flipH="1">
            <a:off x="750569" y="1662946"/>
            <a:ext cx="361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CULTIVATION PER HECTOR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394F8-F135-4DDC-8FA1-37D1A9F0416C}"/>
              </a:ext>
            </a:extLst>
          </p:cNvPr>
          <p:cNvSpPr txBox="1"/>
          <p:nvPr/>
        </p:nvSpPr>
        <p:spPr>
          <a:xfrm>
            <a:off x="7620000" y="1578531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YEILD PER HECTOR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8643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554D-EBD3-4D77-A74F-4C17FF24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4325" y="76200"/>
            <a:ext cx="9601200" cy="1485900"/>
          </a:xfrm>
        </p:spPr>
        <p:txBody>
          <a:bodyPr>
            <a:normAutofit/>
          </a:bodyPr>
          <a:lstStyle/>
          <a:p>
            <a:r>
              <a:rPr lang="en-US" sz="3200" u="sng" dirty="0"/>
              <a:t>Yield of major crops.</a:t>
            </a:r>
            <a:endParaRPr lang="en-IN" sz="3200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72D1B4-AC23-4D31-BF68-16055A232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89" t="46276" r="44465" b="30320"/>
          <a:stretch/>
        </p:blipFill>
        <p:spPr>
          <a:xfrm>
            <a:off x="7520297" y="838200"/>
            <a:ext cx="4410075" cy="1889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9ACFCD-BA29-437D-909B-88F27B1EDE37}"/>
              </a:ext>
            </a:extLst>
          </p:cNvPr>
          <p:cNvSpPr/>
          <p:nvPr/>
        </p:nvSpPr>
        <p:spPr>
          <a:xfrm>
            <a:off x="676275" y="41978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u="sng" dirty="0"/>
              <a:t>PIE CHART DEPICTING THE YEILD/OUTPUT OF MAJOR CROPS……..</a:t>
            </a:r>
            <a:endParaRPr lang="en-IN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3C9BC-DAC9-4FD1-820F-8D394FF2C09D}"/>
              </a:ext>
            </a:extLst>
          </p:cNvPr>
          <p:cNvSpPr/>
          <p:nvPr/>
        </p:nvSpPr>
        <p:spPr>
          <a:xfrm>
            <a:off x="904875" y="2353866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Yield Is the Output Of A Crop Per Unit Area Of Land Cultivation.</a:t>
            </a:r>
          </a:p>
          <a:p>
            <a:pPr marL="342900" indent="-342900">
              <a:buAutoNum type="arabicPeriod"/>
            </a:pPr>
            <a:r>
              <a:rPr lang="en-US" dirty="0"/>
              <a:t>YIELD OF MOONG IS 0.4% LOWEST OF ALL.</a:t>
            </a:r>
          </a:p>
          <a:p>
            <a:pPr marL="342900" indent="-342900">
              <a:buAutoNum type="arabicPeriod"/>
            </a:pPr>
            <a:r>
              <a:rPr lang="en-US" dirty="0"/>
              <a:t>WE APPLY 25% OF COST IN CULTIVATION OF SUGERCANE BUT ITS YEILD IS 81% WHICH IS GREATEST OF ALL THE YEILD OF ALL THE CROPS.</a:t>
            </a:r>
          </a:p>
          <a:p>
            <a:pPr marL="342900" indent="-342900">
              <a:buAutoNum type="arabicPeriod"/>
            </a:pPr>
            <a:r>
              <a:rPr lang="en-US" dirty="0"/>
              <a:t>YEILD OF PADDY IS 40 QUINTAL / HECTOR.</a:t>
            </a:r>
          </a:p>
          <a:p>
            <a:pPr marL="342900" indent="-342900">
              <a:buAutoNum type="arabicPeriod"/>
            </a:pPr>
            <a:r>
              <a:rPr lang="en-US" dirty="0"/>
              <a:t>AFTER SUGERCANE ,PADDY IS THE SECOND MOST YEILDED CROP.IN CASE OF PADDY WHAT WE INVEST AND WHAT WE GET IS BALANCED. </a:t>
            </a:r>
          </a:p>
          <a:p>
            <a:pPr marL="342900" indent="-342900">
              <a:buAutoNum type="arabicPeriod"/>
            </a:pPr>
            <a:r>
              <a:rPr lang="en-US" dirty="0"/>
              <a:t>FROM THIS 2 PIE CHART WE CAN INFER THAT COTTON ,GROUNDNUT ,ARHAR WE INVEST A ALL BUT IN TIME OF PRODUCTION THEY ARE THE LEAST.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1C85BD-C0BC-4A8C-B996-65940863190B}"/>
              </a:ext>
            </a:extLst>
          </p:cNvPr>
          <p:cNvSpPr/>
          <p:nvPr/>
        </p:nvSpPr>
        <p:spPr>
          <a:xfrm>
            <a:off x="1424297" y="2072759"/>
            <a:ext cx="1380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INFERNCES</a:t>
            </a:r>
            <a:r>
              <a:rPr lang="en-US" dirty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924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0A0E8-31CD-410F-9062-F98E8343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154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AS SUGERCANE IS THE OF THE HIGHEST YEILD AND WE INVEST A LOT ON THE SUGERCANE SO LET US ANALYSIS DATA OF SUGERCANE:</a:t>
            </a:r>
            <a:endParaRPr lang="en-IN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7FEEBE-CD46-4615-9274-51C9D9025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84" t="40070" r="52384" b="18102"/>
          <a:stretch/>
        </p:blipFill>
        <p:spPr>
          <a:xfrm>
            <a:off x="876299" y="2823954"/>
            <a:ext cx="5457825" cy="40340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926AD-EF74-4FA9-B3C8-85C719D592AE}"/>
              </a:ext>
            </a:extLst>
          </p:cNvPr>
          <p:cNvSpPr txBox="1"/>
          <p:nvPr/>
        </p:nvSpPr>
        <p:spPr>
          <a:xfrm>
            <a:off x="6457950" y="2923346"/>
            <a:ext cx="5619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 TAMILNADU BOTH TOTAL COST OF CULTIVATION AND YEILD IS HIGHEST .</a:t>
            </a:r>
          </a:p>
          <a:p>
            <a:endParaRPr lang="en-US" dirty="0"/>
          </a:p>
          <a:p>
            <a:r>
              <a:rPr lang="en-US" dirty="0"/>
              <a:t>2. BUT IN THE CASE OF MAHARASHTRA AND ANDHRA PRADESH TOTAL COST OF CULTIVATION IS MORE I.E WE INVEST A LOT IN THIS STATE IN CULTIVATION OF SUGERCANE BUT OUTPUT IS LESS NOT MEETING OUR EXPECTION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993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43A7-24D2-450E-A757-F02BA034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925" y="685800"/>
            <a:ext cx="3352799" cy="1485900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World map For Production Of Sugarcane.</a:t>
            </a:r>
            <a:endParaRPr lang="en-IN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27A22A-6BDA-4647-BED7-E6B3E43C7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33" t="31915" r="9458" b="10372"/>
          <a:stretch/>
        </p:blipFill>
        <p:spPr>
          <a:xfrm>
            <a:off x="714374" y="40719"/>
            <a:ext cx="8210551" cy="3388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25203-E1E0-4517-8ACC-ADF051F4A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5" t="24721" r="9382" b="18750"/>
          <a:stretch/>
        </p:blipFill>
        <p:spPr>
          <a:xfrm>
            <a:off x="3810001" y="3504469"/>
            <a:ext cx="8315324" cy="34240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05108-5BFA-4433-B3E1-EA399DD78C00}"/>
              </a:ext>
            </a:extLst>
          </p:cNvPr>
          <p:cNvSpPr txBox="1"/>
          <p:nvPr/>
        </p:nvSpPr>
        <p:spPr>
          <a:xfrm flipH="1">
            <a:off x="714374" y="4467225"/>
            <a:ext cx="3019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increased the production of sugarcane from 1990 to 2010 from 65.59 per hector to 70.01 per hector.</a:t>
            </a: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205D8C-D289-4E89-9401-88A949B04B7C}"/>
              </a:ext>
            </a:extLst>
          </p:cNvPr>
          <p:cNvSpPr/>
          <p:nvPr/>
        </p:nvSpPr>
        <p:spPr>
          <a:xfrm>
            <a:off x="7524750" y="519112"/>
            <a:ext cx="2343150" cy="333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production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0C04A-2C0B-40A1-9676-E40FD43395E3}"/>
              </a:ext>
            </a:extLst>
          </p:cNvPr>
          <p:cNvSpPr/>
          <p:nvPr/>
        </p:nvSpPr>
        <p:spPr>
          <a:xfrm>
            <a:off x="11220450" y="4038600"/>
            <a:ext cx="1419225" cy="428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265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D870-AFC0-4671-8BDA-CCD0A9BEA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5247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 WE ARE GOING TO ANALSIS THE CROP TREND OF ALL THE CROP PRODUCED BY INDIA.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23359-785D-45CE-A8FF-06E888581173}"/>
              </a:ext>
            </a:extLst>
          </p:cNvPr>
          <p:cNvSpPr txBox="1"/>
          <p:nvPr/>
        </p:nvSpPr>
        <p:spPr>
          <a:xfrm>
            <a:off x="1381125" y="2686050"/>
            <a:ext cx="801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IN THIS DATAFILE WE HAVE AREA, PRODUCTION ,YEILD FROM YEAR 2006-2010.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84362A-6FAB-4146-8B5A-E6615D3E1CEE}"/>
              </a:ext>
            </a:extLst>
          </p:cNvPr>
          <p:cNvSpPr/>
          <p:nvPr/>
        </p:nvSpPr>
        <p:spPr>
          <a:xfrm>
            <a:off x="1295400" y="3613488"/>
            <a:ext cx="952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Production in 2006-07 is 9278.399999999998 area per hector.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Production in 2007-08 is 10044.600000000004 area per hector.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Production in 2008-09 is 9897.400000000001 area per hector 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Production in 2009-10 is 9556.2 area per hector 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So Max production is in 2007-08 of ----&gt; 10044.6 area per hector.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040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807D-CCA0-499D-9B72-68B71D96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685800"/>
            <a:ext cx="10172700" cy="1485900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Crop v/s Yield Per Year To See The Trend.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572B88-44F5-49E3-8157-BE9573D35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98" t="30046" r="22695" b="7573"/>
          <a:stretch/>
        </p:blipFill>
        <p:spPr>
          <a:xfrm>
            <a:off x="4448175" y="1428750"/>
            <a:ext cx="7305675" cy="5146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BA253F-88BE-4520-8188-1DC7FE5DCD0B}"/>
              </a:ext>
            </a:extLst>
          </p:cNvPr>
          <p:cNvSpPr/>
          <p:nvPr/>
        </p:nvSpPr>
        <p:spPr>
          <a:xfrm>
            <a:off x="721147" y="3429000"/>
            <a:ext cx="38917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https://plot.ly/~anu2472000/115/#/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245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2E9D-A289-4AC4-872E-06166CD3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DCADA-F830-46C6-B200-B4128D481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13" t="34042" r="22473" b="11436"/>
          <a:stretch/>
        </p:blipFill>
        <p:spPr>
          <a:xfrm>
            <a:off x="781049" y="123825"/>
            <a:ext cx="5715001" cy="3829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6F3C4-78CC-4E7A-8286-CD8034D94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2" t="40694" r="23437" b="10000"/>
          <a:stretch/>
        </p:blipFill>
        <p:spPr>
          <a:xfrm>
            <a:off x="6096000" y="3352799"/>
            <a:ext cx="5991225" cy="3381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5099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4960-3DB7-44C0-A6F9-0086DB54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Skewness::&gt;&gt;&gt;</a:t>
            </a:r>
            <a:br>
              <a:rPr lang="en-IN" sz="2800" dirty="0"/>
            </a:br>
            <a:r>
              <a:rPr lang="en-US" sz="2800" dirty="0"/>
              <a:t>Area 0.151162 </a:t>
            </a:r>
            <a:br>
              <a:rPr lang="en-US" sz="2800" dirty="0"/>
            </a:br>
            <a:r>
              <a:rPr lang="en-US" sz="2800" dirty="0"/>
              <a:t>Production -2.281900 </a:t>
            </a:r>
            <a:br>
              <a:rPr lang="en-US" sz="2800" dirty="0"/>
            </a:br>
            <a:r>
              <a:rPr lang="en-US" sz="2800" dirty="0"/>
              <a:t>ANNUAL 0.065117</a:t>
            </a:r>
            <a:br>
              <a:rPr lang="en-US" sz="2800" dirty="0"/>
            </a:br>
            <a:r>
              <a:rPr lang="en-US" sz="2800" dirty="0"/>
              <a:t>Cumulative Frequency 0.001771</a:t>
            </a:r>
            <a:endParaRPr lang="en-IN" sz="28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DA2C799-5158-4716-9917-5117CEFA2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415" y="4895273"/>
            <a:ext cx="82077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The Interquartile Range of Production is: 88.25 per hector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+mj-lt"/>
              </a:rPr>
              <a:t>The Interquartile Range of Annual Rainfall is: 0.36970315310677826 units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EAC56A-3E4A-4736-B8D0-F2DC4629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94" t="38554" r="53102" b="11325"/>
          <a:stretch/>
        </p:blipFill>
        <p:spPr>
          <a:xfrm>
            <a:off x="7177684" y="58910"/>
            <a:ext cx="4560982" cy="4160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001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B4A82B-4A7E-4F9C-8B50-D65B0B236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67" t="36948" r="51476" b="20321"/>
          <a:stretch/>
        </p:blipFill>
        <p:spPr>
          <a:xfrm>
            <a:off x="881349" y="122870"/>
            <a:ext cx="5618602" cy="3953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668F036-4DA4-4CCE-B209-E8E269C6A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087" y="420728"/>
            <a:ext cx="5750805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Actual mean 460690.3775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Observed mean 506389.8988397814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9.917% data of production is biased.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16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439B-B42B-4174-993C-1933904F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DATA COLLECTED BY: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0F4A-C40C-4DAD-8288-74BB7F7DE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19425" cy="1485900"/>
          </a:xfr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r>
              <a:rPr lang="en-US" dirty="0"/>
              <a:t>KAGGEL</a:t>
            </a:r>
          </a:p>
          <a:p>
            <a:r>
              <a:rPr lang="en-US" dirty="0"/>
              <a:t>DATA.GOV.IN</a:t>
            </a:r>
          </a:p>
          <a:p>
            <a:r>
              <a:rPr lang="en-US" dirty="0"/>
              <a:t>MADE WITH –PYTHON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739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806B-FC3E-4F33-9F8A-D75B26A14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275" y="323850"/>
            <a:ext cx="9601200" cy="3581400"/>
          </a:xfrm>
        </p:spPr>
        <p:txBody>
          <a:bodyPr/>
          <a:lstStyle/>
          <a:p>
            <a:r>
              <a:rPr lang="en-US" dirty="0"/>
              <a:t>TO SHOW THE YEILD OF EVERY CROP:</a:t>
            </a:r>
            <a:endParaRPr lang="en-IN" dirty="0">
              <a:hlinkClick r:id="rId2"/>
            </a:endParaRPr>
          </a:p>
          <a:p>
            <a:r>
              <a:rPr lang="en-IN" dirty="0">
                <a:hlinkClick r:id="rId2"/>
              </a:rPr>
              <a:t>https://plot.ly/~anu2472000/109/#/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F9C402-BC7E-483A-8AF8-EF3A647EE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5" t="41806" r="48828" b="18750"/>
          <a:stretch/>
        </p:blipFill>
        <p:spPr>
          <a:xfrm>
            <a:off x="751370" y="3305176"/>
            <a:ext cx="5344630" cy="3457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BA3DB2-26D2-4E5F-A4AB-51C2336E4169}"/>
              </a:ext>
            </a:extLst>
          </p:cNvPr>
          <p:cNvSpPr txBox="1"/>
          <p:nvPr/>
        </p:nvSpPr>
        <p:spPr>
          <a:xfrm>
            <a:off x="1285875" y="2709863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USED PER YEAR.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ADBC0-473B-49A8-86FA-F1A7A8676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31" t="44899" r="44922" b="14584"/>
          <a:stretch/>
        </p:blipFill>
        <p:spPr>
          <a:xfrm>
            <a:off x="6238875" y="3257551"/>
            <a:ext cx="5476875" cy="35528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7986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2CC8-9B73-4875-A010-4BECF8BD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u="sng" dirty="0"/>
              <a:t>WE HAVE CONFORMED THAT IS THERE ANY DEPENDENCY B/W PRODUCTION AND AREA OR NOT::</a:t>
            </a:r>
            <a:br>
              <a:rPr lang="en-IN" dirty="0"/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F32D-18F2-4DE3-AA76-642997897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714375"/>
          </a:xfrm>
        </p:spPr>
        <p:txBody>
          <a:bodyPr/>
          <a:lstStyle/>
          <a:p>
            <a:r>
              <a:rPr lang="en-IN" dirty="0"/>
              <a:t>WE HAVE USED CHI-SQUARE TO PROVE THAT THERE IS A DEPENDENCE B/W AREA AND PRODUCTION.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8E542-0FAF-40B6-8D2E-D88169EF9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3" t="31618" r="45320" b="18738"/>
          <a:stretch/>
        </p:blipFill>
        <p:spPr>
          <a:xfrm>
            <a:off x="1990725" y="3114675"/>
            <a:ext cx="4972050" cy="3409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6D3BE-8FA8-4B8B-9329-2897E65BC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29" t="43750" r="55271" b="17430"/>
          <a:stretch/>
        </p:blipFill>
        <p:spPr>
          <a:xfrm>
            <a:off x="7234754" y="3172514"/>
            <a:ext cx="4540412" cy="34909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72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B70D5-D9C3-490A-9B04-036C98B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9601200" cy="476249"/>
          </a:xfrm>
        </p:spPr>
        <p:txBody>
          <a:bodyPr>
            <a:normAutofit fontScale="90000"/>
          </a:bodyPr>
          <a:lstStyle/>
          <a:p>
            <a:r>
              <a:rPr lang="en-IN" sz="2200" dirty="0">
                <a:hlinkClick r:id="rId2"/>
              </a:rPr>
              <a:t>https://chart-studio.plot.ly/create/?fid=anu2472000:111#/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3E1F-53CA-4081-B300-E7C6BCC2E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723" y="3631426"/>
            <a:ext cx="6886575" cy="1647825"/>
          </a:xfrm>
        </p:spPr>
        <p:txBody>
          <a:bodyPr>
            <a:normAutofit/>
          </a:bodyPr>
          <a:lstStyle/>
          <a:p>
            <a:r>
              <a:rPr lang="en-IN" sz="1600" dirty="0"/>
              <a:t>There is a decrease of rainfall in 2008-2009 so there is a decrease of production in 2008-09 despite of increase in area.</a:t>
            </a:r>
          </a:p>
          <a:p>
            <a:r>
              <a:rPr lang="en-IN" sz="1600" dirty="0"/>
              <a:t>Here, we can see the annual rainfall in year was all less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D8FBB-9ABF-4EA9-9D99-D6560270D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49028" r="4453" b="10555"/>
          <a:stretch/>
        </p:blipFill>
        <p:spPr>
          <a:xfrm>
            <a:off x="5535616" y="37660"/>
            <a:ext cx="6656384" cy="2858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8B14F7-FEA8-444F-A591-796A26A5C75D}"/>
              </a:ext>
            </a:extLst>
          </p:cNvPr>
          <p:cNvSpPr txBox="1"/>
          <p:nvPr/>
        </p:nvSpPr>
        <p:spPr>
          <a:xfrm>
            <a:off x="5267325" y="3046236"/>
            <a:ext cx="547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BUT WHY THERE IS LOW PRODUCTION IN 2008-09 Despite INCREASE IN AREA????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6494B-09EC-4C9F-90C9-8E20CFCF5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9" t="38610" r="52422" b="23750"/>
          <a:stretch/>
        </p:blipFill>
        <p:spPr>
          <a:xfrm>
            <a:off x="0" y="1815152"/>
            <a:ext cx="4967288" cy="3600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CA479-066A-43B9-8097-7606E6D69F21}"/>
              </a:ext>
            </a:extLst>
          </p:cNvPr>
          <p:cNvSpPr txBox="1"/>
          <p:nvPr/>
        </p:nvSpPr>
        <p:spPr>
          <a:xfrm>
            <a:off x="1409700" y="762852"/>
            <a:ext cx="2447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Scatter plot b/w Production and area every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4C0DA-AF42-4B51-9F33-FD2F316E12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37" t="57083" r="7578" b="9561"/>
          <a:stretch/>
        </p:blipFill>
        <p:spPr>
          <a:xfrm>
            <a:off x="5267325" y="4648199"/>
            <a:ext cx="6886575" cy="22875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FFA4D0-27A3-460D-A575-B0615115FC09}"/>
              </a:ext>
            </a:extLst>
          </p:cNvPr>
          <p:cNvSpPr txBox="1"/>
          <p:nvPr/>
        </p:nvSpPr>
        <p:spPr>
          <a:xfrm>
            <a:off x="1800225" y="5972175"/>
            <a:ext cx="3238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Production is also dependent on rainfall </a:t>
            </a:r>
          </a:p>
        </p:txBody>
      </p:sp>
    </p:spTree>
    <p:extLst>
      <p:ext uri="{BB962C8B-B14F-4D97-AF65-F5344CB8AC3E}">
        <p14:creationId xmlns:p14="http://schemas.microsoft.com/office/powerpoint/2010/main" val="2282299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563-9C56-4212-AA66-A1AC9D0FC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9525"/>
            <a:ext cx="9601200" cy="866775"/>
          </a:xfrm>
        </p:spPr>
        <p:txBody>
          <a:bodyPr>
            <a:normAutofit fontScale="90000"/>
          </a:bodyPr>
          <a:lstStyle/>
          <a:p>
            <a:r>
              <a:rPr lang="en-IN" sz="2200" u="sng" dirty="0"/>
              <a:t>We have analysis our rainfall data is it normally distributed or not and how confident are we about our data</a:t>
            </a:r>
            <a:r>
              <a:rPr lang="en-IN" u="sng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290D-BA16-4B18-A8C6-F74D2A6A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876300"/>
            <a:ext cx="9601200" cy="3581400"/>
          </a:xfrm>
        </p:spPr>
        <p:txBody>
          <a:bodyPr/>
          <a:lstStyle/>
          <a:p>
            <a:r>
              <a:rPr lang="en-IN" dirty="0"/>
              <a:t>We have done  test for this data -Q-Q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B2210-EA8C-4756-8DC3-33B0212AF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4" t="42917" r="51250" b="18195"/>
          <a:stretch/>
        </p:blipFill>
        <p:spPr>
          <a:xfrm>
            <a:off x="762000" y="1756052"/>
            <a:ext cx="4343400" cy="2667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D38F3-CD26-41E5-861B-6D7BF4DFAA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24" t="45278" r="51250" b="17361"/>
          <a:stretch/>
        </p:blipFill>
        <p:spPr>
          <a:xfrm>
            <a:off x="7086602" y="1429821"/>
            <a:ext cx="4343400" cy="2562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8176B-2381-422F-8C4B-5747621E6644}"/>
              </a:ext>
            </a:extLst>
          </p:cNvPr>
          <p:cNvSpPr txBox="1"/>
          <p:nvPr/>
        </p:nvSpPr>
        <p:spPr>
          <a:xfrm flipH="1">
            <a:off x="666750" y="1321771"/>
            <a:ext cx="501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 Empirical Cumulative Distribution Function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F7AF4E-D206-4246-84C1-DB8DE81577B8}"/>
              </a:ext>
            </a:extLst>
          </p:cNvPr>
          <p:cNvSpPr txBox="1"/>
          <p:nvPr/>
        </p:nvSpPr>
        <p:spPr>
          <a:xfrm flipH="1">
            <a:off x="7829550" y="952439"/>
            <a:ext cx="328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quantile-quantile </a:t>
            </a:r>
            <a:r>
              <a:rPr lang="en-IN" dirty="0"/>
              <a:t> Plot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C7D415-10CB-4BEA-9E98-F7E4A5B77E18}"/>
              </a:ext>
            </a:extLst>
          </p:cNvPr>
          <p:cNvSpPr/>
          <p:nvPr/>
        </p:nvSpPr>
        <p:spPr>
          <a:xfrm>
            <a:off x="666750" y="4691121"/>
            <a:ext cx="6288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This is mean and standard deviation of rainfall(10.755, 2.2307)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5A3EF8-1B27-48EE-B9AC-D30736E85A19}"/>
              </a:ext>
            </a:extLst>
          </p:cNvPr>
          <p:cNvSpPr/>
          <p:nvPr/>
        </p:nvSpPr>
        <p:spPr>
          <a:xfrm>
            <a:off x="762764" y="54281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Probability of Rainfall less then 200 cm is 0.09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There is 9.01% of chance of having rainfall equal or less then 200 cm rainfall</a:t>
            </a:r>
            <a:endParaRPr lang="en-IN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669983D-114C-43DD-9FD2-F6C570E24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029" y="4367151"/>
            <a:ext cx="4859205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Probability of getting rainfall less then equal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1133.10 cm  is: 1.0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i.e. Every year rainfall of 1133cm rainfall is obvious 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014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E1E3E-E261-40A6-9345-123EFC01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42145-8359-41ED-A015-C7DEE5CAE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999" t="45783" r="51407" b="10328"/>
          <a:stretch/>
        </p:blipFill>
        <p:spPr>
          <a:xfrm>
            <a:off x="868451" y="170766"/>
            <a:ext cx="4873448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7AA8D5-6700-4499-8321-1B04E26C41D6}"/>
              </a:ext>
            </a:extLst>
          </p:cNvPr>
          <p:cNvSpPr/>
          <p:nvPr/>
        </p:nvSpPr>
        <p:spPr>
          <a:xfrm>
            <a:off x="868451" y="38960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The rainfall data is bimodal.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This is mean and standard deviation of rainfall(10.755, 2.2307)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09BCBF-403B-4C51-A100-FEA032004687}"/>
              </a:ext>
            </a:extLst>
          </p:cNvPr>
          <p:cNvSpPr/>
          <p:nvPr/>
        </p:nvSpPr>
        <p:spPr>
          <a:xfrm>
            <a:off x="868451" y="518314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Probability of Rainfall less then 200 cm is 1.0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There is 9.01% of chance of having rainfall equal or less then 200 cm rainfall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94901-551C-4028-9F70-0CED141D1413}"/>
              </a:ext>
            </a:extLst>
          </p:cNvPr>
          <p:cNvSpPr/>
          <p:nvPr/>
        </p:nvSpPr>
        <p:spPr>
          <a:xfrm>
            <a:off x="5867399" y="2572218"/>
            <a:ext cx="7762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Confidence interval at 95% level :(</a:t>
            </a:r>
            <a:r>
              <a:rPr lang="en-IN" u="sng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m,m-h,m+h</a:t>
            </a:r>
            <a:r>
              <a:rPr lang="en-IN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)</a:t>
            </a:r>
          </a:p>
          <a:p>
            <a:r>
              <a:rPr lang="en-IN" dirty="0">
                <a:solidFill>
                  <a:srgbClr val="000000"/>
                </a:solidFill>
                <a:latin typeface="Courier New" panose="02070309020205020404" pitchFamily="49" charset="0"/>
              </a:rPr>
              <a:t>(10.754890396935291, 10.68710086946601, 10.822679924404573)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616CF-FDB4-47BC-ACE5-885D700321A7}"/>
              </a:ext>
            </a:extLst>
          </p:cNvPr>
          <p:cNvSpPr/>
          <p:nvPr/>
        </p:nvSpPr>
        <p:spPr>
          <a:xfrm>
            <a:off x="6168846" y="828585"/>
            <a:ext cx="5307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95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%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confidence interval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is a range of values that you can be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95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% certain contains the true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mean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of the population. This is not the same as a range that contains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95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% of the values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91CAB-3DED-47C4-AB6B-1CA74A78C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9" t="35197" r="54619" b="21357"/>
          <a:stretch/>
        </p:blipFill>
        <p:spPr>
          <a:xfrm>
            <a:off x="7470952" y="3626980"/>
            <a:ext cx="4277216" cy="3231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433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33C8-20DE-4414-B221-C952D3249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figure1">
            <a:extLst>
              <a:ext uri="{FF2B5EF4-FFF2-40B4-BE49-F238E27FC236}">
                <a16:creationId xmlns:a16="http://schemas.microsoft.com/office/drawing/2014/main" id="{BFAED321-A5A6-4E19-87EB-D322F1900AFC}"/>
              </a:ext>
            </a:extLst>
          </p:cNvPr>
          <p:cNvPicPr>
            <a:picLocks noGrp="1" noChangeAspect="1"/>
          </p:cNvPicPr>
          <p:nvPr isPhoto="1">
            <p:ph idx="1"/>
          </p:nvPr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r="15536"/>
          <a:stretch/>
        </p:blipFill>
        <p:spPr>
          <a:xfrm rot="10800000">
            <a:off x="0" y="342896"/>
            <a:ext cx="12020550" cy="4352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A01D68-D863-42DC-95C0-D6CD338CCA2A}"/>
              </a:ext>
            </a:extLst>
          </p:cNvPr>
          <p:cNvSpPr/>
          <p:nvPr/>
        </p:nvSpPr>
        <p:spPr>
          <a:xfrm>
            <a:off x="1007390" y="4480555"/>
            <a:ext cx="7570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dirty="0">
              <a:solidFill>
                <a:srgbClr val="303F9F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&amp;quot"/>
              </a:rPr>
              <a:t>This is the production of crop which is produced whole year and the production is b/w 0-2000 per hector . in this criteria Production of Onion is Highest. then production of our pulses is 2nd highest.</a:t>
            </a:r>
            <a:endParaRPr lang="en-US" b="0" i="0" u="none" strike="noStrike" dirty="0">
              <a:solidFill>
                <a:srgbClr val="000000"/>
              </a:solidFill>
              <a:effectLst/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3706008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9737-547B-41AB-8B78-C949F659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D9B4E-8619-4FF2-AD7E-8A5F89535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80" b="10174"/>
          <a:stretch/>
        </p:blipFill>
        <p:spPr>
          <a:xfrm rot="16200000">
            <a:off x="3970797" y="-4137403"/>
            <a:ext cx="4250410" cy="12192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0BB617-E6BC-4426-B841-EB737EE5CC50}"/>
              </a:ext>
            </a:extLst>
          </p:cNvPr>
          <p:cNvSpPr/>
          <p:nvPr/>
        </p:nvSpPr>
        <p:spPr>
          <a:xfrm>
            <a:off x="2373823" y="4270178"/>
            <a:ext cx="73436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This is the production of crop which is produced whole year and the production is b/w 2000-35000 per hector . in this criteria Production of we produces Soybean , Rubber , Rice , Sugarcane as highest producers</a:t>
            </a:r>
          </a:p>
        </p:txBody>
      </p:sp>
    </p:spTree>
    <p:extLst>
      <p:ext uri="{BB962C8B-B14F-4D97-AF65-F5344CB8AC3E}">
        <p14:creationId xmlns:p14="http://schemas.microsoft.com/office/powerpoint/2010/main" val="4271537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94D56-66A6-4AFE-85D3-FE7542559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812" y="131985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 Kerala has maximum production in year 2010</a:t>
            </a:r>
          </a:p>
          <a:p>
            <a:endParaRPr lang="en-US" b="1" i="1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F9206-EC5A-498C-B1C9-EDAB11BD4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62" t="29868" r="8000" b="22505"/>
          <a:stretch/>
        </p:blipFill>
        <p:spPr>
          <a:xfrm>
            <a:off x="965812" y="547211"/>
            <a:ext cx="10489770" cy="2132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71B423-8BE1-4179-B892-3BD0E2841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07" t="29378" r="7839" b="23164"/>
          <a:stretch/>
        </p:blipFill>
        <p:spPr>
          <a:xfrm>
            <a:off x="965812" y="2679958"/>
            <a:ext cx="10489770" cy="2464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744B70-CB4A-4B57-A73F-07AE170CB83F}"/>
              </a:ext>
            </a:extLst>
          </p:cNvPr>
          <p:cNvSpPr/>
          <p:nvPr/>
        </p:nvSpPr>
        <p:spPr>
          <a:xfrm>
            <a:off x="1053947" y="5288340"/>
            <a:ext cx="8596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2400" b="1" u="sng" dirty="0">
              <a:solidFill>
                <a:srgbClr val="303F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r>
              <a:rPr lang="en-US" sz="24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&amp;quot"/>
              </a:rPr>
              <a:t>In 2002 the rainfall is very less so production is also less from year 2012 the rainfall has some where decreases but production is decreased.</a:t>
            </a:r>
            <a:endParaRPr lang="en-US" sz="2400" b="1" i="0" u="sng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&amp;quot"/>
            </a:endParaRPr>
          </a:p>
        </p:txBody>
      </p:sp>
    </p:spTree>
    <p:extLst>
      <p:ext uri="{BB962C8B-B14F-4D97-AF65-F5344CB8AC3E}">
        <p14:creationId xmlns:p14="http://schemas.microsoft.com/office/powerpoint/2010/main" val="2782950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A881A-4F54-4753-9A05-F268FC2F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943225"/>
            <a:ext cx="9601200" cy="1485900"/>
          </a:xfrm>
        </p:spPr>
        <p:txBody>
          <a:bodyPr>
            <a:normAutofit/>
          </a:bodyPr>
          <a:lstStyle/>
          <a:p>
            <a:r>
              <a:rPr lang="en-IN" sz="7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THANKYOU.</a:t>
            </a:r>
          </a:p>
        </p:txBody>
      </p:sp>
    </p:spTree>
    <p:extLst>
      <p:ext uri="{BB962C8B-B14F-4D97-AF65-F5344CB8AC3E}">
        <p14:creationId xmlns:p14="http://schemas.microsoft.com/office/powerpoint/2010/main" val="30401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CFE4-39FC-4DCC-B010-6F3F219A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INTRODUCTION: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5CFC8-5265-4D02-BAB9-8D23D745A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India’s agriculture is composed of many crops, with the foremost food staples being rice and wheat.</a:t>
            </a:r>
          </a:p>
          <a:p>
            <a:r>
              <a:rPr lang="en-US" dirty="0"/>
              <a:t>Indian farmers also grow pulses, potatoes, sugarcane, oilseeds, and such non-food items as cotton, tea, coffee, rubber, and jute.</a:t>
            </a:r>
          </a:p>
          <a:p>
            <a:r>
              <a:rPr lang="en-US" dirty="0"/>
              <a:t>Despite the overwhelming size of the agricultural sector, however, yields per hectare of crops in India are generally low compared to international standards.</a:t>
            </a:r>
          </a:p>
          <a:p>
            <a:r>
              <a:rPr lang="en-US" dirty="0"/>
              <a:t>Improper water management is another problem affecting India’s agriculture.</a:t>
            </a:r>
          </a:p>
          <a:p>
            <a:r>
              <a:rPr lang="en-US" dirty="0"/>
              <a:t>It is estimated that as much as one-fifth of the total agricultural output is lost due to inefficiencies in harvesting, transport, and storage of government-subsidized crops.</a:t>
            </a:r>
          </a:p>
          <a:p>
            <a:r>
              <a:rPr lang="en-US" dirty="0"/>
              <a:t>So lets us analyze more about the crop cultivation, cost invested, seasons for cultivation.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43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ACAA-5877-4315-BFA7-D98A6C0F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75" y="742950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/>
              <a:t>WHAT IS CROP INDEX?????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u="sng" dirty="0"/>
              <a:t>SO LET US ANALYSIS CROP INDEX OF        WORLD IN 2010………</a:t>
            </a: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B0D54-A439-47F5-AC69-D3574CC60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2615">
            <a:off x="4618954" y="1855908"/>
            <a:ext cx="3404842" cy="2561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461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E841-D390-41EB-BE0B-06421438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CROP INDEX OF WORLD IN 2010…. </a:t>
            </a:r>
            <a:endParaRPr lang="en-IN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9E718-C60D-4B97-97FB-C3DE584C4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1428750"/>
            <a:ext cx="11296650" cy="53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5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0408-C55E-4DF0-9ABC-5FE60C01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INFERENCES: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F83F-8CA9-41E6-99DC-CC313C8A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INDIA HAS 124.91 CROP INDEX THAT IS GOOD OVERALL.</a:t>
            </a:r>
          </a:p>
          <a:p>
            <a:r>
              <a:rPr lang="en-US" dirty="0"/>
              <a:t>CROP INDEX IS HIGHEST IN NIGER.</a:t>
            </a:r>
          </a:p>
          <a:p>
            <a:r>
              <a:rPr lang="en-IN" dirty="0"/>
              <a:t>CROP INDEX IN AFRICA IS OVERALL MORE THEN OTHER CONTINENT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15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4D55-5CCC-4A7F-8075-3E8A4288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71825"/>
            <a:ext cx="9601200" cy="1485900"/>
          </a:xfrm>
        </p:spPr>
        <p:txBody>
          <a:bodyPr/>
          <a:lstStyle/>
          <a:p>
            <a:r>
              <a:rPr lang="en-US" u="sng" dirty="0"/>
              <a:t>NOW DISCUSS AGRICULTURE IN INDIA…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05027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64555-2470-4E65-97AF-26874EE59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45732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sz="6600" u="sng" dirty="0"/>
              <a:t>MAJOR CROPS ANALYSIS.</a:t>
            </a:r>
            <a:br>
              <a:rPr lang="en-US" u="sng" dirty="0"/>
            </a:b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64F11-62B1-4976-9724-512B7A23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 we are going to analysis the first datafile.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768754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6582-E9A3-4152-8F0C-72369A1C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CROPS COST OF CULTIVATION: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80787A-E0FC-4A16-A49A-6B551F1BC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90" t="31915" r="8411" b="7712"/>
          <a:stretch/>
        </p:blipFill>
        <p:spPr>
          <a:xfrm>
            <a:off x="752474" y="1790700"/>
            <a:ext cx="114395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9696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530</TotalTime>
  <Words>1212</Words>
  <Application>Microsoft Office PowerPoint</Application>
  <PresentationFormat>Widescreen</PresentationFormat>
  <Paragraphs>102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&amp;quot</vt:lpstr>
      <vt:lpstr>Arial</vt:lpstr>
      <vt:lpstr>Arial</vt:lpstr>
      <vt:lpstr>Courier New</vt:lpstr>
      <vt:lpstr>Franklin Gothic Book</vt:lpstr>
      <vt:lpstr>Crop</vt:lpstr>
      <vt:lpstr>    AGRICULTURE DATA ANALISY</vt:lpstr>
      <vt:lpstr>DATA COLLECTED BY: </vt:lpstr>
      <vt:lpstr>INTRODUCTION:</vt:lpstr>
      <vt:lpstr>WHAT IS CROP INDEX?????           SO LET US ANALYSIS CROP INDEX OF        WORLD IN 2010………</vt:lpstr>
      <vt:lpstr>CROP INDEX OF WORLD IN 2010…. </vt:lpstr>
      <vt:lpstr>INFERENCES: </vt:lpstr>
      <vt:lpstr>NOW DISCUSS AGRICULTURE IN INDIA…</vt:lpstr>
      <vt:lpstr>MAJOR CROPS ANALYSIS. </vt:lpstr>
      <vt:lpstr>MAJOR CROPS COST OF CULTIVATION:</vt:lpstr>
      <vt:lpstr>INFERNCES:</vt:lpstr>
      <vt:lpstr>PIE CHART OF COST OF CUTIVATION AND YEILD :</vt:lpstr>
      <vt:lpstr>Yield of major crops.</vt:lpstr>
      <vt:lpstr>AS SUGERCANE IS THE OF THE HIGHEST YEILD AND WE INVEST A LOT ON THE SUGERCANE SO LET US ANALYSIS DATA OF SUGERCANE:</vt:lpstr>
      <vt:lpstr>World map For Production Of Sugarcane.</vt:lpstr>
      <vt:lpstr>KNOW WE ARE GOING TO ANALSIS THE CROP TREND OF ALL THE CROP PRODUCED BY INDIA.</vt:lpstr>
      <vt:lpstr>Crop v/s Yield Per Year To See The Trend.</vt:lpstr>
      <vt:lpstr>PowerPoint Presentation</vt:lpstr>
      <vt:lpstr>Skewness::&gt;&gt;&gt; Area 0.151162  Production -2.281900  ANNUAL 0.065117 Cumulative Frequency 0.001771</vt:lpstr>
      <vt:lpstr>PowerPoint Presentation</vt:lpstr>
      <vt:lpstr>PowerPoint Presentation</vt:lpstr>
      <vt:lpstr>WE HAVE CONFORMED THAT IS THERE ANY DEPENDENCY B/W PRODUCTION AND AREA OR NOT:: </vt:lpstr>
      <vt:lpstr>https://chart-studio.plot.ly/create/?fid=anu2472000:111#/ </vt:lpstr>
      <vt:lpstr>We have analysis our rainfall data is it normally distributed or not and how confident are we about our data.</vt:lpstr>
      <vt:lpstr>PowerPoint Presentation</vt:lpstr>
      <vt:lpstr>PowerPoint Presentation</vt:lpstr>
      <vt:lpstr>PowerPoint Presentation</vt:lpstr>
      <vt:lpstr>PowerPoint Presentation</vt:lpstr>
      <vt:lpstr>THANKYOU.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DATA ANALISY</dc:title>
  <dc:creator>jp pandey</dc:creator>
  <cp:lastModifiedBy>J P PANDEY</cp:lastModifiedBy>
  <cp:revision>38</cp:revision>
  <dcterms:created xsi:type="dcterms:W3CDTF">2019-12-04T09:43:52Z</dcterms:created>
  <dcterms:modified xsi:type="dcterms:W3CDTF">2020-06-02T03:22:53Z</dcterms:modified>
</cp:coreProperties>
</file>